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7"/>
  </p:notesMasterIdLst>
  <p:sldIdLst>
    <p:sldId id="256" r:id="rId5"/>
    <p:sldId id="258" r:id="rId6"/>
    <p:sldId id="259" r:id="rId7"/>
    <p:sldId id="296" r:id="rId8"/>
    <p:sldId id="261" r:id="rId9"/>
    <p:sldId id="262" r:id="rId10"/>
    <p:sldId id="263" r:id="rId11"/>
    <p:sldId id="264" r:id="rId12"/>
    <p:sldId id="265" r:id="rId13"/>
    <p:sldId id="266" r:id="rId14"/>
    <p:sldId id="297" r:id="rId15"/>
    <p:sldId id="299" r:id="rId16"/>
    <p:sldId id="300" r:id="rId17"/>
    <p:sldId id="268" r:id="rId18"/>
    <p:sldId id="302" r:id="rId19"/>
    <p:sldId id="269" r:id="rId20"/>
    <p:sldId id="298" r:id="rId21"/>
    <p:sldId id="275" r:id="rId22"/>
    <p:sldId id="301" r:id="rId23"/>
    <p:sldId id="288" r:id="rId24"/>
    <p:sldId id="303" r:id="rId25"/>
    <p:sldId id="295" r:id="rId2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7C84"/>
    <a:srgbClr val="AEC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3" autoAdjust="0"/>
    <p:restoredTop sz="83986" autoAdjust="0"/>
  </p:normalViewPr>
  <p:slideViewPr>
    <p:cSldViewPr>
      <p:cViewPr>
        <p:scale>
          <a:sx n="100" d="100"/>
          <a:sy n="100" d="100"/>
        </p:scale>
        <p:origin x="-1932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4902E0-1E7C-4C95-9325-73957D5613DB}" type="datetimeFigureOut">
              <a:rPr lang="de-CH" smtClean="0"/>
              <a:pPr/>
              <a:t>20.03.2012</a:t>
            </a:fld>
            <a:endParaRPr lang="de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613D6-352A-465A-8BED-D064667577F4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45555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>
                <a:sym typeface="Wingdings" pitchFamily="2" charset="2"/>
              </a:rPr>
              <a:t> </a:t>
            </a:r>
            <a:r>
              <a:rPr lang="de-DE" dirty="0" smtClean="0"/>
              <a:t>Office Parallele Ausführung, Beispiel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613D6-352A-465A-8BED-D064667577F4}" type="slidenum">
              <a:rPr lang="de-CH" smtClean="0"/>
              <a:pPr/>
              <a:t>12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37501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/>
              <a:buChar char="à"/>
            </a:pPr>
            <a:r>
              <a:rPr lang="de-DE" dirty="0" smtClean="0">
                <a:sym typeface="Wingdings" pitchFamily="2" charset="2"/>
              </a:rPr>
              <a:t>Browser-Beispiel</a:t>
            </a:r>
          </a:p>
          <a:p>
            <a:pPr marL="171450" indent="-171450">
              <a:buFont typeface="Wingdings"/>
              <a:buChar char="à"/>
            </a:pPr>
            <a:r>
              <a:rPr lang="de-DE" dirty="0" smtClean="0">
                <a:sym typeface="Wingdings" pitchFamily="2" charset="2"/>
              </a:rPr>
              <a:t>Admin-Tools</a:t>
            </a:r>
            <a:r>
              <a:rPr lang="de-DE" baseline="0" dirty="0" smtClean="0">
                <a:sym typeface="Wingdings" pitchFamily="2" charset="2"/>
              </a:rPr>
              <a:t> Beispiel</a:t>
            </a:r>
          </a:p>
          <a:p>
            <a:pPr marL="171450" indent="-171450">
              <a:buFont typeface="Wingdings"/>
              <a:buChar char="à"/>
            </a:pPr>
            <a:r>
              <a:rPr lang="de-DE" baseline="0" dirty="0" smtClean="0">
                <a:sym typeface="Wingdings" pitchFamily="2" charset="2"/>
              </a:rPr>
              <a:t>16-Bit Beispiel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613D6-352A-465A-8BED-D064667577F4}" type="slidenum">
              <a:rPr lang="de-CH" smtClean="0"/>
              <a:pPr/>
              <a:t>19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71370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6403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80780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7464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7464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398078" y="6162762"/>
            <a:ext cx="504056" cy="365125"/>
          </a:xfrm>
        </p:spPr>
        <p:txBody>
          <a:bodyPr/>
          <a:lstStyle/>
          <a:p>
            <a:fld id="{9169CCE8-3CF2-477F-9D52-6DA5E647CA63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87845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4248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66078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770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770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40306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023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023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86486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70154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0790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6762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5492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05681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8194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29203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4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67544" y="6165304"/>
            <a:ext cx="504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9169CCE8-3CF2-477F-9D52-6DA5E647CA63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41847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AEC700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kern="1200">
          <a:solidFill>
            <a:srgbClr val="6C7C84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rgbClr val="6C7C84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rgbClr val="6C7C84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rgbClr val="6C7C84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rgbClr val="6C7C84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egel.de/" TargetMode="External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aeckert@doegel.d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gif"/><Relationship Id="rId10" Type="http://schemas.openxmlformats.org/officeDocument/2006/relationships/image" Target="../media/image11.jp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 smtClean="0"/>
              <a:t>EVALAZE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 err="1" smtClean="0"/>
              <a:t>Application</a:t>
            </a:r>
            <a:r>
              <a:rPr lang="de-CH" dirty="0" smtClean="0"/>
              <a:t> </a:t>
            </a:r>
            <a:r>
              <a:rPr lang="de-CH" dirty="0" err="1" smtClean="0"/>
              <a:t>Virtualization</a:t>
            </a:r>
            <a:endParaRPr lang="de-CH" dirty="0"/>
          </a:p>
        </p:txBody>
      </p:sp>
      <p:sp>
        <p:nvSpPr>
          <p:cNvPr id="5" name="Textfeld 4"/>
          <p:cNvSpPr txBox="1"/>
          <p:nvPr/>
        </p:nvSpPr>
        <p:spPr>
          <a:xfrm>
            <a:off x="395536" y="5940569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srgbClr val="6C7C84"/>
                </a:solidFill>
                <a:latin typeface="Century Gothic" pitchFamily="34" charset="0"/>
              </a:rPr>
              <a:t>Andreas Eckert</a:t>
            </a:r>
          </a:p>
          <a:p>
            <a:r>
              <a:rPr lang="de-DE" sz="1600" b="1" dirty="0" smtClean="0">
                <a:solidFill>
                  <a:srgbClr val="6C7C84"/>
                </a:solidFill>
                <a:latin typeface="Century Gothic" pitchFamily="34" charset="0"/>
              </a:rPr>
              <a:t>Senior Software Engineer</a:t>
            </a:r>
          </a:p>
        </p:txBody>
      </p:sp>
    </p:spTree>
    <p:extLst>
      <p:ext uri="{BB962C8B-B14F-4D97-AF65-F5344CB8AC3E}">
        <p14:creationId xmlns:p14="http://schemas.microsoft.com/office/powerpoint/2010/main" val="155991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/>
        </p:nvSpPr>
        <p:spPr>
          <a:xfrm>
            <a:off x="2411760" y="3356992"/>
            <a:ext cx="3960440" cy="24482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dirty="0" smtClean="0"/>
              <a:t>Anwendung.exe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zeichnet </a:t>
            </a:r>
            <a:r>
              <a:rPr lang="de-DE" dirty="0" err="1" smtClean="0"/>
              <a:t>Evalaze</a:t>
            </a:r>
            <a:r>
              <a:rPr lang="de-DE" dirty="0" smtClean="0"/>
              <a:t> aus?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799"/>
          </a:xfrm>
        </p:spPr>
        <p:txBody>
          <a:bodyPr>
            <a:normAutofit/>
          </a:bodyPr>
          <a:lstStyle/>
          <a:p>
            <a:pPr lvl="0"/>
            <a:r>
              <a:rPr lang="de-DE" sz="2000" dirty="0" smtClean="0"/>
              <a:t>Clientfreie </a:t>
            </a:r>
            <a:r>
              <a:rPr lang="de-DE" sz="2000" dirty="0" err="1" smtClean="0"/>
              <a:t>Virtualisierungslösung</a:t>
            </a:r>
            <a:endParaRPr lang="de-DE" sz="2000" dirty="0" smtClean="0"/>
          </a:p>
          <a:p>
            <a:pPr lvl="0"/>
            <a:r>
              <a:rPr lang="de-DE" sz="2000" dirty="0" smtClean="0"/>
              <a:t>Verpackt Anwendung als einzelne Exe-Datei</a:t>
            </a:r>
          </a:p>
          <a:p>
            <a:pPr lvl="0"/>
            <a:r>
              <a:rPr lang="de-DE" sz="2000" dirty="0" err="1" smtClean="0"/>
              <a:t>Virtualisierte</a:t>
            </a:r>
            <a:r>
              <a:rPr lang="de-DE" sz="2000" dirty="0" smtClean="0"/>
              <a:t> Anwendung benötigt keine Neuinstallation oder Neukonfiguration</a:t>
            </a:r>
          </a:p>
          <a:p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10</a:t>
            </a:fld>
            <a:endParaRPr lang="de-CH" dirty="0"/>
          </a:p>
        </p:txBody>
      </p:sp>
      <p:sp>
        <p:nvSpPr>
          <p:cNvPr id="5" name="Abgerundetes Rechteck 4"/>
          <p:cNvSpPr/>
          <p:nvPr/>
        </p:nvSpPr>
        <p:spPr>
          <a:xfrm>
            <a:off x="2628950" y="4653136"/>
            <a:ext cx="3311202" cy="93610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 err="1" smtClean="0"/>
              <a:t>Anwendungdaten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2627784" y="3958580"/>
            <a:ext cx="3312368" cy="55929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err="1" smtClean="0"/>
              <a:t>Virtualisierungsengine</a:t>
            </a:r>
            <a:endParaRPr lang="de-DE" dirty="0"/>
          </a:p>
        </p:txBody>
      </p:sp>
      <p:sp>
        <p:nvSpPr>
          <p:cNvPr id="8" name="Abgerundetes Rechteck 7"/>
          <p:cNvSpPr/>
          <p:nvPr/>
        </p:nvSpPr>
        <p:spPr>
          <a:xfrm>
            <a:off x="2843808" y="5121188"/>
            <a:ext cx="1368735" cy="32403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Dateisystem</a:t>
            </a:r>
            <a:endParaRPr lang="de-DE" dirty="0"/>
          </a:p>
        </p:txBody>
      </p:sp>
      <p:sp>
        <p:nvSpPr>
          <p:cNvPr id="9" name="Abgerundetes Rechteck 8"/>
          <p:cNvSpPr/>
          <p:nvPr/>
        </p:nvSpPr>
        <p:spPr>
          <a:xfrm>
            <a:off x="4367653" y="5116785"/>
            <a:ext cx="1368735" cy="32403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Registry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zeichnet </a:t>
            </a:r>
            <a:r>
              <a:rPr lang="de-DE" dirty="0" err="1"/>
              <a:t>Evalaze</a:t>
            </a:r>
            <a:r>
              <a:rPr lang="de-DE" dirty="0"/>
              <a:t> aus?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de-DE" sz="2000" dirty="0"/>
              <a:t>Virtualisierte Anwendung laufen auf den unterschiedlichsten Systemen wie zum </a:t>
            </a:r>
            <a:r>
              <a:rPr lang="de-DE" sz="2000" dirty="0" smtClean="0"/>
              <a:t>Beispiel:</a:t>
            </a:r>
          </a:p>
          <a:p>
            <a:r>
              <a:rPr lang="de-DE" sz="2000" dirty="0" smtClean="0"/>
              <a:t>Desktop-Rechner</a:t>
            </a:r>
          </a:p>
          <a:p>
            <a:r>
              <a:rPr lang="de-DE" sz="2000" dirty="0" smtClean="0"/>
              <a:t>LAN</a:t>
            </a:r>
          </a:p>
          <a:p>
            <a:r>
              <a:rPr lang="de-DE" sz="2000" dirty="0" smtClean="0"/>
              <a:t>WAN</a:t>
            </a:r>
          </a:p>
          <a:p>
            <a:r>
              <a:rPr lang="de-DE" sz="2000" dirty="0" smtClean="0"/>
              <a:t>USB Flash</a:t>
            </a:r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11</a:t>
            </a:fld>
            <a:endParaRPr lang="de-CH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2712043"/>
              </p:ext>
            </p:extLst>
          </p:nvPr>
        </p:nvGraphicFramePr>
        <p:xfrm>
          <a:off x="1835696" y="1400175"/>
          <a:ext cx="6342063" cy="436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Visio" r:id="rId3" imgW="6342181" imgH="4364820" progId="Visio.Drawing.11">
                  <p:embed/>
                </p:oleObj>
              </mc:Choice>
              <mc:Fallback>
                <p:oleObj name="Visio" r:id="rId3" imgW="6342181" imgH="436482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35696" y="1400175"/>
                        <a:ext cx="6342063" cy="4364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087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Warum nutzen Kunden </a:t>
            </a:r>
            <a:r>
              <a:rPr lang="de-DE" dirty="0" err="1"/>
              <a:t>Evalaze</a:t>
            </a:r>
            <a:r>
              <a:rPr lang="de-DE" dirty="0"/>
              <a:t>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799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de-DE" dirty="0"/>
              <a:t>Einfache Installation und Wartung </a:t>
            </a:r>
            <a:r>
              <a:rPr lang="de-DE" b="1" i="1" dirty="0"/>
              <a:t>– </a:t>
            </a:r>
            <a:r>
              <a:rPr lang="de-DE" dirty="0"/>
              <a:t>Es muss nur (eine) Datei auf den PC oder den Server kopiert werden</a:t>
            </a:r>
          </a:p>
          <a:p>
            <a:pPr lvl="0"/>
            <a:r>
              <a:rPr lang="de-DE" dirty="0"/>
              <a:t>Keine Applikationskonflikte - Applikationen laufen in ihrer eigenen Umgebung</a:t>
            </a:r>
          </a:p>
          <a:p>
            <a:pPr lvl="0"/>
            <a:r>
              <a:rPr lang="de-DE" dirty="0"/>
              <a:t>Mehrere Versionen einer Anwendung können auf dem selben PC gleichzeitig genutzt </a:t>
            </a:r>
            <a:r>
              <a:rPr lang="de-DE" dirty="0" smtClean="0"/>
              <a:t>werden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12</a:t>
            </a:fld>
            <a:endParaRPr lang="de-CH" dirty="0"/>
          </a:p>
        </p:txBody>
      </p:sp>
      <p:sp>
        <p:nvSpPr>
          <p:cNvPr id="6" name="laptop"/>
          <p:cNvSpPr>
            <a:spLocks noEditPoints="1" noChangeArrowheads="1"/>
          </p:cNvSpPr>
          <p:nvPr/>
        </p:nvSpPr>
        <p:spPr bwMode="auto">
          <a:xfrm>
            <a:off x="2305050" y="3595687"/>
            <a:ext cx="3635102" cy="2735893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gradFill flip="none" rotWithShape="1">
            <a:gsLst>
              <a:gs pos="100000">
                <a:schemeClr val="tx2">
                  <a:lumMod val="90000"/>
                  <a:lumOff val="10000"/>
                  <a:alpha val="16000"/>
                </a:schemeClr>
              </a:gs>
              <a:gs pos="17000">
                <a:schemeClr val="bg1"/>
              </a:gs>
              <a:gs pos="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3078" name="Picture 6" descr="C:\Users\aeckert\Desktop\icons\wor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861048"/>
            <a:ext cx="513606" cy="513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feld 8"/>
          <p:cNvSpPr txBox="1"/>
          <p:nvPr/>
        </p:nvSpPr>
        <p:spPr>
          <a:xfrm>
            <a:off x="3059832" y="429309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Word 2010</a:t>
            </a:r>
            <a:endParaRPr lang="de-DE" sz="1400" b="1" dirty="0"/>
          </a:p>
        </p:txBody>
      </p:sp>
      <p:pic>
        <p:nvPicPr>
          <p:cNvPr id="3079" name="Picture 7" descr="C:\Users\aeckert\Desktop\icons\word_07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356" y="4139069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aeckert\Desktop\icons\word_0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933056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feld 14"/>
          <p:cNvSpPr txBox="1"/>
          <p:nvPr/>
        </p:nvSpPr>
        <p:spPr>
          <a:xfrm>
            <a:off x="3851920" y="4561964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Word 2007</a:t>
            </a:r>
            <a:endParaRPr lang="de-DE" sz="1400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4620580" y="4355951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 smtClean="0"/>
              <a:t>Word 2003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332937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Warum nutzen Kunden </a:t>
            </a:r>
            <a:r>
              <a:rPr lang="de-DE" dirty="0" err="1"/>
              <a:t>Evalaze</a:t>
            </a:r>
            <a:r>
              <a:rPr lang="de-DE" dirty="0"/>
              <a:t>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1"/>
          </a:xfrm>
        </p:spPr>
        <p:txBody>
          <a:bodyPr>
            <a:normAutofit/>
          </a:bodyPr>
          <a:lstStyle/>
          <a:p>
            <a:pPr lvl="0"/>
            <a:r>
              <a:rPr lang="de-DE" sz="2000" dirty="0"/>
              <a:t>Applikationen laufen unabhängig von ihrer Zielumgebung– Benötigte  Komponenten (Java) können in das Packet integriert werden</a:t>
            </a:r>
          </a:p>
          <a:p>
            <a:pPr lvl="0"/>
            <a:r>
              <a:rPr lang="de-DE" sz="2000" dirty="0"/>
              <a:t>einfache</a:t>
            </a:r>
            <a:r>
              <a:rPr lang="en-US" sz="2000" dirty="0"/>
              <a:t> Migration </a:t>
            </a:r>
            <a:r>
              <a:rPr lang="en-US" sz="2000" dirty="0" err="1"/>
              <a:t>zu</a:t>
            </a:r>
            <a:r>
              <a:rPr lang="en-US" sz="2000" dirty="0"/>
              <a:t> </a:t>
            </a:r>
            <a:r>
              <a:rPr lang="en-US" sz="2000" dirty="0" smtClean="0"/>
              <a:t>Windows </a:t>
            </a:r>
            <a:r>
              <a:rPr lang="en-US" sz="2000" dirty="0"/>
              <a:t>7, </a:t>
            </a:r>
            <a:r>
              <a:rPr lang="en-US" sz="2000" dirty="0" smtClean="0"/>
              <a:t>32-Bit / </a:t>
            </a:r>
            <a:r>
              <a:rPr lang="en-US" sz="2000" dirty="0"/>
              <a:t>64-Bit</a:t>
            </a:r>
            <a:endParaRPr lang="de-DE" sz="2000" dirty="0"/>
          </a:p>
          <a:p>
            <a:pPr lvl="0"/>
            <a:r>
              <a:rPr lang="de-DE" sz="2000" dirty="0"/>
              <a:t>Gesenkte Supportkosten – Die Anwender kommen seltener mit Anwendungskonflikten in </a:t>
            </a:r>
            <a:r>
              <a:rPr lang="de-DE" sz="2000" dirty="0" smtClean="0"/>
              <a:t>Berührung</a:t>
            </a:r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13</a:t>
            </a:fld>
            <a:endParaRPr lang="de-CH" dirty="0"/>
          </a:p>
        </p:txBody>
      </p:sp>
      <p:sp>
        <p:nvSpPr>
          <p:cNvPr id="7" name="Abgerundetes Rechteck 6"/>
          <p:cNvSpPr/>
          <p:nvPr/>
        </p:nvSpPr>
        <p:spPr>
          <a:xfrm>
            <a:off x="971600" y="3933056"/>
            <a:ext cx="4104456" cy="187220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dirty="0" smtClean="0"/>
              <a:t>Anwendung.exe</a:t>
            </a:r>
            <a:endParaRPr lang="de-DE" dirty="0"/>
          </a:p>
        </p:txBody>
      </p:sp>
      <p:sp>
        <p:nvSpPr>
          <p:cNvPr id="12" name="Abgerundetes Rechteck 11"/>
          <p:cNvSpPr/>
          <p:nvPr/>
        </p:nvSpPr>
        <p:spPr>
          <a:xfrm>
            <a:off x="3167844" y="5160168"/>
            <a:ext cx="165618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VC++ </a:t>
            </a:r>
            <a:r>
              <a:rPr lang="de-DE" dirty="0" err="1"/>
              <a:t>Redistributable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75656" y="5160168"/>
            <a:ext cx="151216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Framework (z.B. Java)</a:t>
            </a:r>
          </a:p>
        </p:txBody>
      </p:sp>
      <p:sp>
        <p:nvSpPr>
          <p:cNvPr id="14" name="Abgerundetes Rechteck 13"/>
          <p:cNvSpPr/>
          <p:nvPr/>
        </p:nvSpPr>
        <p:spPr>
          <a:xfrm>
            <a:off x="1308051" y="4509120"/>
            <a:ext cx="1987252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Anwendungsdaten</a:t>
            </a:r>
          </a:p>
        </p:txBody>
      </p:sp>
      <p:sp>
        <p:nvSpPr>
          <p:cNvPr id="15" name="Abgerundetes Rechteck 14"/>
          <p:cNvSpPr/>
          <p:nvPr/>
        </p:nvSpPr>
        <p:spPr>
          <a:xfrm>
            <a:off x="3599892" y="4478163"/>
            <a:ext cx="79208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Flash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859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Funktionsweise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Verhalten virtuellen Anwendungen auf Systemen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14</a:t>
            </a:fld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Funktionsweise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36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 err="1" smtClean="0"/>
              <a:t>Evalaze</a:t>
            </a:r>
            <a:r>
              <a:rPr lang="de-DE" sz="2000" dirty="0" smtClean="0"/>
              <a:t> besteht aus einem Capture-Programm und der </a:t>
            </a:r>
            <a:r>
              <a:rPr lang="de-DE" sz="2000" dirty="0" err="1" smtClean="0"/>
              <a:t>Virtualisierungsengine</a:t>
            </a:r>
            <a:endParaRPr lang="de-DE" sz="2000" dirty="0" smtClean="0"/>
          </a:p>
          <a:p>
            <a:r>
              <a:rPr lang="de-DE" sz="2000" dirty="0" smtClean="0"/>
              <a:t>Capture-Programm ermöglicht das Erstellen einer virtuellen Anwendung</a:t>
            </a:r>
          </a:p>
          <a:p>
            <a:r>
              <a:rPr lang="de-DE" sz="2000" dirty="0" smtClean="0"/>
              <a:t>Arbeitet mit dem Snapshot-Verfahren um die benötigten Daten einer Anwendung zu ermitteln</a:t>
            </a:r>
          </a:p>
          <a:p>
            <a:r>
              <a:rPr lang="de-DE" sz="2000" dirty="0" smtClean="0"/>
              <a:t>Fügt </a:t>
            </a:r>
            <a:r>
              <a:rPr lang="de-DE" sz="2000" dirty="0" err="1" smtClean="0"/>
              <a:t>Virtualisierungsengine</a:t>
            </a:r>
            <a:r>
              <a:rPr lang="de-DE" sz="2000" dirty="0" smtClean="0"/>
              <a:t>, Konfiguration und Anwendungsdaten zu einer neuen Anwendung zusammen</a:t>
            </a:r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15</a:t>
            </a:fld>
            <a:endParaRPr lang="de-CH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437112"/>
            <a:ext cx="3384377" cy="1896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564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Funktionsweise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10000"/>
              </a:lnSpc>
            </a:pPr>
            <a:r>
              <a:rPr lang="de-DE" sz="2000" dirty="0" err="1" smtClean="0"/>
              <a:t>Evalaze</a:t>
            </a:r>
            <a:r>
              <a:rPr lang="de-DE" sz="2000" dirty="0" smtClean="0"/>
              <a:t> beinhaltet eine </a:t>
            </a:r>
            <a:r>
              <a:rPr lang="de-DE" sz="2000" dirty="0" err="1" smtClean="0"/>
              <a:t>Virtualisierungsengine</a:t>
            </a:r>
            <a:r>
              <a:rPr lang="de-DE" sz="2000" dirty="0" smtClean="0"/>
              <a:t>, das virtuelle und reale Systemumgebung verbindet</a:t>
            </a:r>
          </a:p>
          <a:p>
            <a:pPr lvl="0">
              <a:lnSpc>
                <a:spcPct val="110000"/>
              </a:lnSpc>
            </a:pPr>
            <a:r>
              <a:rPr lang="de-DE" sz="2000" dirty="0" err="1" smtClean="0"/>
              <a:t>Evalaze</a:t>
            </a:r>
            <a:r>
              <a:rPr lang="de-DE" sz="2000" dirty="0" smtClean="0"/>
              <a:t> bewahrt den lokalen PC vor Veränderungen des Dateisystems und der Registry </a:t>
            </a:r>
          </a:p>
          <a:p>
            <a:pPr lvl="0">
              <a:lnSpc>
                <a:spcPct val="110000"/>
              </a:lnSpc>
            </a:pPr>
            <a:r>
              <a:rPr lang="de-DE" sz="2000" dirty="0" smtClean="0"/>
              <a:t>Ermöglicht eine </a:t>
            </a:r>
            <a:r>
              <a:rPr lang="de-DE" sz="2000" dirty="0" smtClean="0"/>
              <a:t>Trennung </a:t>
            </a:r>
            <a:r>
              <a:rPr lang="de-DE" sz="2000" dirty="0" smtClean="0"/>
              <a:t>zwischen den Applikationen und dem Betriebssystem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16</a:t>
            </a:fld>
            <a:endParaRPr lang="de-CH" dirty="0"/>
          </a:p>
        </p:txBody>
      </p:sp>
      <p:sp>
        <p:nvSpPr>
          <p:cNvPr id="7" name="Abgerundetes Rechteck 6"/>
          <p:cNvSpPr/>
          <p:nvPr/>
        </p:nvSpPr>
        <p:spPr>
          <a:xfrm>
            <a:off x="2339752" y="4149080"/>
            <a:ext cx="4248472" cy="43204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b="1" dirty="0" smtClean="0"/>
              <a:t>Anwendung</a:t>
            </a:r>
            <a:endParaRPr lang="de-DE" sz="1400" b="1" dirty="0"/>
          </a:p>
        </p:txBody>
      </p:sp>
      <p:sp>
        <p:nvSpPr>
          <p:cNvPr id="8" name="Abgerundetes Rechteck 7"/>
          <p:cNvSpPr/>
          <p:nvPr/>
        </p:nvSpPr>
        <p:spPr>
          <a:xfrm>
            <a:off x="3851920" y="4257092"/>
            <a:ext cx="1224136" cy="252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Dateisystem</a:t>
            </a:r>
            <a:endParaRPr lang="de-DE" sz="1400" b="1" dirty="0"/>
          </a:p>
        </p:txBody>
      </p:sp>
      <p:sp>
        <p:nvSpPr>
          <p:cNvPr id="9" name="Abgerundetes Rechteck 8"/>
          <p:cNvSpPr/>
          <p:nvPr/>
        </p:nvSpPr>
        <p:spPr>
          <a:xfrm>
            <a:off x="5220072" y="4272533"/>
            <a:ext cx="1224136" cy="252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Registry</a:t>
            </a:r>
            <a:endParaRPr lang="de-DE" sz="1400" b="1" dirty="0"/>
          </a:p>
        </p:txBody>
      </p:sp>
      <p:sp>
        <p:nvSpPr>
          <p:cNvPr id="10" name="Abgerundetes Rechteck 9"/>
          <p:cNvSpPr/>
          <p:nvPr/>
        </p:nvSpPr>
        <p:spPr>
          <a:xfrm>
            <a:off x="2339752" y="5337212"/>
            <a:ext cx="4248472" cy="43204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b="1" dirty="0" smtClean="0"/>
              <a:t>Betriebssystem</a:t>
            </a:r>
            <a:endParaRPr lang="de-DE" sz="1400" b="1" dirty="0"/>
          </a:p>
        </p:txBody>
      </p:sp>
      <p:sp>
        <p:nvSpPr>
          <p:cNvPr id="11" name="Abgerundetes Rechteck 10"/>
          <p:cNvSpPr/>
          <p:nvPr/>
        </p:nvSpPr>
        <p:spPr>
          <a:xfrm>
            <a:off x="3851920" y="5445224"/>
            <a:ext cx="1224136" cy="252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Dateisystem</a:t>
            </a:r>
            <a:endParaRPr lang="de-DE" sz="1400" b="1" dirty="0"/>
          </a:p>
        </p:txBody>
      </p:sp>
      <p:sp>
        <p:nvSpPr>
          <p:cNvPr id="12" name="Abgerundetes Rechteck 11"/>
          <p:cNvSpPr/>
          <p:nvPr/>
        </p:nvSpPr>
        <p:spPr>
          <a:xfrm>
            <a:off x="5220072" y="5445224"/>
            <a:ext cx="1224136" cy="252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Registry</a:t>
            </a:r>
            <a:endParaRPr lang="de-DE" sz="1400" b="1" dirty="0"/>
          </a:p>
        </p:txBody>
      </p:sp>
      <p:sp>
        <p:nvSpPr>
          <p:cNvPr id="13" name="Abgerundetes Rechteck 12"/>
          <p:cNvSpPr/>
          <p:nvPr/>
        </p:nvSpPr>
        <p:spPr>
          <a:xfrm>
            <a:off x="2339752" y="4725144"/>
            <a:ext cx="4248472" cy="43204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b="1" dirty="0" err="1" smtClean="0"/>
              <a:t>Evalaze</a:t>
            </a:r>
            <a:endParaRPr lang="de-DE" sz="1400" b="1" dirty="0"/>
          </a:p>
        </p:txBody>
      </p:sp>
      <p:sp>
        <p:nvSpPr>
          <p:cNvPr id="14" name="Abgerundetes Rechteck 13"/>
          <p:cNvSpPr/>
          <p:nvPr/>
        </p:nvSpPr>
        <p:spPr>
          <a:xfrm>
            <a:off x="3851920" y="4833156"/>
            <a:ext cx="1224136" cy="252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Dateisystem</a:t>
            </a:r>
            <a:endParaRPr lang="de-DE" sz="1400" b="1" dirty="0"/>
          </a:p>
        </p:txBody>
      </p:sp>
      <p:sp>
        <p:nvSpPr>
          <p:cNvPr id="15" name="Abgerundetes Rechteck 14"/>
          <p:cNvSpPr/>
          <p:nvPr/>
        </p:nvSpPr>
        <p:spPr>
          <a:xfrm>
            <a:off x="5220072" y="4833156"/>
            <a:ext cx="1224136" cy="252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Registry</a:t>
            </a:r>
            <a:endParaRPr lang="de-DE" sz="1400" b="1" dirty="0"/>
          </a:p>
        </p:txBody>
      </p:sp>
      <p:sp>
        <p:nvSpPr>
          <p:cNvPr id="21" name="Pfeil nach oben und unten 20"/>
          <p:cNvSpPr/>
          <p:nvPr/>
        </p:nvSpPr>
        <p:spPr>
          <a:xfrm>
            <a:off x="4398268" y="4509120"/>
            <a:ext cx="137728" cy="288032"/>
          </a:xfrm>
          <a:prstGeom prst="upDownArrow">
            <a:avLst/>
          </a:prstGeom>
          <a:solidFill>
            <a:srgbClr val="C00000"/>
          </a:solidFill>
          <a:ln w="25400"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Pfeil nach oben und unten 22"/>
          <p:cNvSpPr/>
          <p:nvPr/>
        </p:nvSpPr>
        <p:spPr>
          <a:xfrm>
            <a:off x="4388650" y="5157192"/>
            <a:ext cx="137728" cy="288032"/>
          </a:xfrm>
          <a:prstGeom prst="upDownArrow">
            <a:avLst/>
          </a:prstGeom>
          <a:solidFill>
            <a:srgbClr val="C00000"/>
          </a:solidFill>
          <a:ln w="25400"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Pfeil nach oben und unten 23"/>
          <p:cNvSpPr/>
          <p:nvPr/>
        </p:nvSpPr>
        <p:spPr>
          <a:xfrm>
            <a:off x="5763276" y="4545124"/>
            <a:ext cx="137728" cy="288032"/>
          </a:xfrm>
          <a:prstGeom prst="upDownArrow">
            <a:avLst/>
          </a:prstGeom>
          <a:solidFill>
            <a:srgbClr val="C00000"/>
          </a:solidFill>
          <a:ln w="25400"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Pfeil nach oben und unten 24"/>
          <p:cNvSpPr/>
          <p:nvPr/>
        </p:nvSpPr>
        <p:spPr>
          <a:xfrm>
            <a:off x="5753658" y="5193196"/>
            <a:ext cx="137728" cy="288032"/>
          </a:xfrm>
          <a:prstGeom prst="upDownArrow">
            <a:avLst/>
          </a:prstGeom>
          <a:solidFill>
            <a:srgbClr val="C00000"/>
          </a:solidFill>
          <a:ln w="25400"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Funktionsweise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0767"/>
          </a:xfrm>
        </p:spPr>
        <p:txBody>
          <a:bodyPr>
            <a:normAutofit/>
          </a:bodyPr>
          <a:lstStyle/>
          <a:p>
            <a:pPr lvl="0"/>
            <a:r>
              <a:rPr lang="de-DE" sz="2000" dirty="0"/>
              <a:t>Virtualisierte Anwendung arbeiten im </a:t>
            </a:r>
            <a:r>
              <a:rPr lang="de-DE" sz="2000" dirty="0" smtClean="0"/>
              <a:t>Benutzermodus</a:t>
            </a:r>
          </a:p>
          <a:p>
            <a:pPr lvl="0"/>
            <a:r>
              <a:rPr lang="de-DE" sz="2000" dirty="0" smtClean="0"/>
              <a:t>Keine zusätzliche </a:t>
            </a:r>
            <a:r>
              <a:rPr lang="de-DE" sz="2000" dirty="0"/>
              <a:t>Gerätetreiber </a:t>
            </a:r>
            <a:r>
              <a:rPr lang="de-DE" sz="2000" dirty="0" smtClean="0"/>
              <a:t>nötig</a:t>
            </a:r>
          </a:p>
          <a:p>
            <a:pPr lvl="0"/>
            <a:r>
              <a:rPr lang="de-DE" sz="2000" dirty="0" smtClean="0"/>
              <a:t>Ermöglicht Administratoren, </a:t>
            </a:r>
            <a:r>
              <a:rPr lang="de-DE" sz="2000" dirty="0"/>
              <a:t>eine sichere, saubere und stabile Desktop-Umgebung aufrecht zu erhalten</a:t>
            </a:r>
            <a:r>
              <a:rPr lang="de-DE" sz="2000" dirty="0" smtClean="0"/>
              <a:t>.</a:t>
            </a:r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17</a:t>
            </a:fld>
            <a:endParaRPr lang="de-CH" dirty="0"/>
          </a:p>
        </p:txBody>
      </p:sp>
      <p:sp>
        <p:nvSpPr>
          <p:cNvPr id="5" name="Rechteck 4"/>
          <p:cNvSpPr/>
          <p:nvPr/>
        </p:nvSpPr>
        <p:spPr>
          <a:xfrm>
            <a:off x="1115616" y="3356992"/>
            <a:ext cx="1944216" cy="2736304"/>
          </a:xfrm>
          <a:prstGeom prst="rect">
            <a:avLst/>
          </a:prstGeom>
          <a:gradFill flip="none" rotWithShape="1">
            <a:gsLst>
              <a:gs pos="0">
                <a:srgbClr val="FF0000">
                  <a:alpha val="50000"/>
                </a:srgbClr>
              </a:gs>
              <a:gs pos="87000">
                <a:schemeClr val="bg1"/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de-DE" dirty="0" smtClean="0">
                <a:solidFill>
                  <a:schemeClr val="tx1"/>
                </a:solidFill>
              </a:rPr>
              <a:t>Kernel-Bereich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059832" y="3356992"/>
            <a:ext cx="3240360" cy="2736304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40000"/>
                  <a:lumOff val="60000"/>
                  <a:alpha val="65000"/>
                </a:schemeClr>
              </a:gs>
              <a:gs pos="17000">
                <a:schemeClr val="bg1"/>
              </a:gs>
              <a:gs pos="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dirty="0" smtClean="0">
                <a:solidFill>
                  <a:schemeClr val="tx1"/>
                </a:solidFill>
              </a:rPr>
              <a:t>Benutzer-Bereich</a:t>
            </a:r>
          </a:p>
        </p:txBody>
      </p:sp>
      <p:pic>
        <p:nvPicPr>
          <p:cNvPr id="2050" name="Picture 2" descr="U:\Evalaze\Bilder\Logo\Evalaze b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037" y="3840276"/>
            <a:ext cx="514838" cy="5040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/>
        </p:spPr>
      </p:pic>
      <p:pic>
        <p:nvPicPr>
          <p:cNvPr id="2051" name="Picture 3" descr="U:\Evalaze\Bilder\DownloadIcons\firefox-evalaz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387" y="3963332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U:\Evalaze\Bilder\DownloadIcons\gimp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0" y="46482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U:\Evalaze\Bilder\DownloadIcons\google_earth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505325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U:\Evalaze\Bilder\DownloadIcons\opera-evalaze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975" y="5153025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U:\Evalaze\Bilder\DownloadIcons\vlc-evalaze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900" y="45339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U:\Evalaze\Bilder\DownloadIcons\winamp-evalaze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512" y="51054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875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Sandbox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12775"/>
          </a:xfrm>
        </p:spPr>
        <p:txBody>
          <a:bodyPr>
            <a:noAutofit/>
          </a:bodyPr>
          <a:lstStyle/>
          <a:p>
            <a:pPr lvl="0"/>
            <a:r>
              <a:rPr lang="de-DE" sz="2000" dirty="0" smtClean="0"/>
              <a:t>Alle Veränderungen vom Programm werden in der </a:t>
            </a:r>
            <a:r>
              <a:rPr lang="de-DE" sz="2000" dirty="0" err="1" smtClean="0"/>
              <a:t>Sandbox</a:t>
            </a:r>
            <a:r>
              <a:rPr lang="de-DE" sz="2000" dirty="0" smtClean="0"/>
              <a:t> gespeichert</a:t>
            </a:r>
          </a:p>
          <a:p>
            <a:pPr lvl="0"/>
            <a:r>
              <a:rPr lang="de-DE" sz="2000" dirty="0" smtClean="0"/>
              <a:t>Was im System verändert werden darf kann über den Isolationsmodus bestimmt werden</a:t>
            </a:r>
          </a:p>
          <a:p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18</a:t>
            </a:fld>
            <a:endParaRPr lang="de-CH" dirty="0"/>
          </a:p>
        </p:txBody>
      </p:sp>
      <p:sp>
        <p:nvSpPr>
          <p:cNvPr id="22" name="Abgerundetes Rechteck 21"/>
          <p:cNvSpPr/>
          <p:nvPr/>
        </p:nvSpPr>
        <p:spPr>
          <a:xfrm>
            <a:off x="1478124" y="3573016"/>
            <a:ext cx="4248472" cy="43204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b="1" dirty="0" smtClean="0"/>
              <a:t>Anwendung</a:t>
            </a:r>
            <a:endParaRPr lang="de-DE" sz="1400" b="1" dirty="0"/>
          </a:p>
        </p:txBody>
      </p:sp>
      <p:sp>
        <p:nvSpPr>
          <p:cNvPr id="23" name="Abgerundetes Rechteck 22"/>
          <p:cNvSpPr/>
          <p:nvPr/>
        </p:nvSpPr>
        <p:spPr>
          <a:xfrm>
            <a:off x="2990292" y="3681028"/>
            <a:ext cx="1224136" cy="252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Dateisystem</a:t>
            </a:r>
            <a:endParaRPr lang="de-DE" sz="1400" b="1" dirty="0"/>
          </a:p>
        </p:txBody>
      </p:sp>
      <p:sp>
        <p:nvSpPr>
          <p:cNvPr id="24" name="Abgerundetes Rechteck 23"/>
          <p:cNvSpPr/>
          <p:nvPr/>
        </p:nvSpPr>
        <p:spPr>
          <a:xfrm>
            <a:off x="4358444" y="3696469"/>
            <a:ext cx="1224136" cy="252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Registry</a:t>
            </a:r>
            <a:endParaRPr lang="de-DE" sz="1400" b="1" dirty="0"/>
          </a:p>
        </p:txBody>
      </p:sp>
      <p:sp>
        <p:nvSpPr>
          <p:cNvPr id="25" name="Abgerundetes Rechteck 24"/>
          <p:cNvSpPr/>
          <p:nvPr/>
        </p:nvSpPr>
        <p:spPr>
          <a:xfrm>
            <a:off x="1478124" y="5013176"/>
            <a:ext cx="4248472" cy="43204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b="1" dirty="0" smtClean="0"/>
              <a:t>Betriebssystem</a:t>
            </a:r>
            <a:endParaRPr lang="de-DE" sz="1400" b="1" dirty="0"/>
          </a:p>
        </p:txBody>
      </p:sp>
      <p:sp>
        <p:nvSpPr>
          <p:cNvPr id="26" name="Abgerundetes Rechteck 25"/>
          <p:cNvSpPr/>
          <p:nvPr/>
        </p:nvSpPr>
        <p:spPr>
          <a:xfrm>
            <a:off x="2990292" y="5121188"/>
            <a:ext cx="1224136" cy="252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Dateisystem</a:t>
            </a:r>
            <a:endParaRPr lang="de-DE" sz="1400" b="1" dirty="0"/>
          </a:p>
        </p:txBody>
      </p:sp>
      <p:sp>
        <p:nvSpPr>
          <p:cNvPr id="27" name="Abgerundetes Rechteck 26"/>
          <p:cNvSpPr/>
          <p:nvPr/>
        </p:nvSpPr>
        <p:spPr>
          <a:xfrm>
            <a:off x="4358444" y="5121188"/>
            <a:ext cx="1224136" cy="252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Registry</a:t>
            </a:r>
            <a:endParaRPr lang="de-DE" sz="1400" b="1" dirty="0"/>
          </a:p>
        </p:txBody>
      </p:sp>
      <p:sp>
        <p:nvSpPr>
          <p:cNvPr id="28" name="Abgerundetes Rechteck 27"/>
          <p:cNvSpPr/>
          <p:nvPr/>
        </p:nvSpPr>
        <p:spPr>
          <a:xfrm>
            <a:off x="1478124" y="4293096"/>
            <a:ext cx="4248472" cy="43204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b="1" dirty="0" err="1" smtClean="0"/>
              <a:t>Evalaze</a:t>
            </a:r>
            <a:endParaRPr lang="de-DE" sz="1400" b="1" dirty="0"/>
          </a:p>
        </p:txBody>
      </p:sp>
      <p:sp>
        <p:nvSpPr>
          <p:cNvPr id="29" name="Abgerundetes Rechteck 28"/>
          <p:cNvSpPr/>
          <p:nvPr/>
        </p:nvSpPr>
        <p:spPr>
          <a:xfrm>
            <a:off x="2990292" y="4401108"/>
            <a:ext cx="1224136" cy="252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Dateisystem</a:t>
            </a:r>
            <a:endParaRPr lang="de-DE" sz="1400" b="1" dirty="0"/>
          </a:p>
        </p:txBody>
      </p:sp>
      <p:sp>
        <p:nvSpPr>
          <p:cNvPr id="30" name="Abgerundetes Rechteck 29"/>
          <p:cNvSpPr/>
          <p:nvPr/>
        </p:nvSpPr>
        <p:spPr>
          <a:xfrm>
            <a:off x="4358444" y="4401108"/>
            <a:ext cx="1224136" cy="252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Registry</a:t>
            </a:r>
            <a:endParaRPr lang="de-DE" sz="1400" b="1" dirty="0"/>
          </a:p>
        </p:txBody>
      </p:sp>
      <p:sp>
        <p:nvSpPr>
          <p:cNvPr id="33" name="Pfeil nach oben und unten 32"/>
          <p:cNvSpPr/>
          <p:nvPr/>
        </p:nvSpPr>
        <p:spPr>
          <a:xfrm>
            <a:off x="4901648" y="4005064"/>
            <a:ext cx="137728" cy="360040"/>
          </a:xfrm>
          <a:prstGeom prst="upDownArrow">
            <a:avLst/>
          </a:prstGeom>
          <a:solidFill>
            <a:srgbClr val="C00000"/>
          </a:solidFill>
          <a:ln w="25400"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Pfeil nach oben und unten 34"/>
          <p:cNvSpPr/>
          <p:nvPr/>
        </p:nvSpPr>
        <p:spPr>
          <a:xfrm>
            <a:off x="4901648" y="4704370"/>
            <a:ext cx="137728" cy="360040"/>
          </a:xfrm>
          <a:prstGeom prst="upDownArrow">
            <a:avLst/>
          </a:prstGeom>
          <a:solidFill>
            <a:srgbClr val="C00000"/>
          </a:solidFill>
          <a:ln w="25400"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Pfeil nach oben und unten 35"/>
          <p:cNvSpPr/>
          <p:nvPr/>
        </p:nvSpPr>
        <p:spPr>
          <a:xfrm>
            <a:off x="3533496" y="3995539"/>
            <a:ext cx="137728" cy="360040"/>
          </a:xfrm>
          <a:prstGeom prst="upDownArrow">
            <a:avLst/>
          </a:prstGeom>
          <a:solidFill>
            <a:srgbClr val="C00000"/>
          </a:solidFill>
          <a:ln w="25400"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Pfeil nach oben und unten 36"/>
          <p:cNvSpPr/>
          <p:nvPr/>
        </p:nvSpPr>
        <p:spPr>
          <a:xfrm>
            <a:off x="3533496" y="4715619"/>
            <a:ext cx="137728" cy="360040"/>
          </a:xfrm>
          <a:prstGeom prst="upDownArrow">
            <a:avLst/>
          </a:prstGeom>
          <a:solidFill>
            <a:srgbClr val="C00000"/>
          </a:solidFill>
          <a:ln w="25400"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Würfel 37"/>
          <p:cNvSpPr/>
          <p:nvPr/>
        </p:nvSpPr>
        <p:spPr>
          <a:xfrm>
            <a:off x="6228184" y="4097846"/>
            <a:ext cx="1224136" cy="699306"/>
          </a:xfrm>
          <a:prstGeom prst="cube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Sandbox</a:t>
            </a:r>
            <a:endParaRPr lang="de-DE" dirty="0"/>
          </a:p>
        </p:txBody>
      </p:sp>
      <p:sp>
        <p:nvSpPr>
          <p:cNvPr id="40" name="Pfeil nach links und rechts 39"/>
          <p:cNvSpPr/>
          <p:nvPr/>
        </p:nvSpPr>
        <p:spPr>
          <a:xfrm>
            <a:off x="5580112" y="4437112"/>
            <a:ext cx="648072" cy="144016"/>
          </a:xfrm>
          <a:prstGeom prst="left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Sandbox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de-DE" sz="2000" dirty="0"/>
              <a:t>Wird die Applikation das nächste Mal vom Nutzer geöffnet, werden die gespeicherten Veränderungen mit aufgerufen</a:t>
            </a:r>
          </a:p>
          <a:p>
            <a:pPr lvl="0"/>
            <a:r>
              <a:rPr lang="de-DE" sz="2000" dirty="0"/>
              <a:t>Die </a:t>
            </a:r>
            <a:r>
              <a:rPr lang="de-DE" sz="2000" dirty="0" err="1"/>
              <a:t>Sandbox</a:t>
            </a:r>
            <a:r>
              <a:rPr lang="de-DE" sz="2000" dirty="0"/>
              <a:t> kann an einem beliebigen Ort abgelegt werden</a:t>
            </a:r>
          </a:p>
          <a:p>
            <a:pPr lvl="0"/>
            <a:r>
              <a:rPr lang="de-DE" sz="2000" dirty="0"/>
              <a:t>Das Löschen der </a:t>
            </a:r>
            <a:r>
              <a:rPr lang="de-DE" sz="2000" dirty="0" err="1"/>
              <a:t>Sandbox</a:t>
            </a:r>
            <a:r>
              <a:rPr lang="de-DE" sz="2000" dirty="0"/>
              <a:t> bringt die Applikation in ihren Ausgangszustand zurück </a:t>
            </a:r>
            <a:endParaRPr lang="de-DE" sz="2000" dirty="0" smtClean="0"/>
          </a:p>
          <a:p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19</a:t>
            </a:fld>
            <a:endParaRPr lang="de-CH" dirty="0"/>
          </a:p>
        </p:txBody>
      </p:sp>
      <p:sp>
        <p:nvSpPr>
          <p:cNvPr id="5" name="Abgerundetes Rechteck 4"/>
          <p:cNvSpPr/>
          <p:nvPr/>
        </p:nvSpPr>
        <p:spPr>
          <a:xfrm>
            <a:off x="1478124" y="3573016"/>
            <a:ext cx="4248472" cy="43204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b="1" dirty="0" smtClean="0"/>
              <a:t>Anwendung</a:t>
            </a:r>
            <a:endParaRPr lang="de-DE" sz="1400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2990292" y="3681028"/>
            <a:ext cx="1224136" cy="252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Dateisystem</a:t>
            </a:r>
            <a:endParaRPr lang="de-DE" sz="1400" b="1" dirty="0"/>
          </a:p>
        </p:txBody>
      </p:sp>
      <p:sp>
        <p:nvSpPr>
          <p:cNvPr id="7" name="Abgerundetes Rechteck 6"/>
          <p:cNvSpPr/>
          <p:nvPr/>
        </p:nvSpPr>
        <p:spPr>
          <a:xfrm>
            <a:off x="4358444" y="3696469"/>
            <a:ext cx="1224136" cy="252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Registry</a:t>
            </a:r>
            <a:endParaRPr lang="de-DE" sz="1400" b="1" dirty="0"/>
          </a:p>
        </p:txBody>
      </p:sp>
      <p:sp>
        <p:nvSpPr>
          <p:cNvPr id="8" name="Abgerundetes Rechteck 7"/>
          <p:cNvSpPr/>
          <p:nvPr/>
        </p:nvSpPr>
        <p:spPr>
          <a:xfrm>
            <a:off x="1478124" y="5013176"/>
            <a:ext cx="4248472" cy="43204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b="1" dirty="0" smtClean="0"/>
              <a:t>Betriebssystem</a:t>
            </a:r>
            <a:endParaRPr lang="de-DE" sz="1400" b="1" dirty="0"/>
          </a:p>
        </p:txBody>
      </p:sp>
      <p:sp>
        <p:nvSpPr>
          <p:cNvPr id="9" name="Abgerundetes Rechteck 8"/>
          <p:cNvSpPr/>
          <p:nvPr/>
        </p:nvSpPr>
        <p:spPr>
          <a:xfrm>
            <a:off x="2990292" y="5121188"/>
            <a:ext cx="1224136" cy="252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Dateisystem</a:t>
            </a:r>
            <a:endParaRPr lang="de-DE" sz="1400" b="1" dirty="0"/>
          </a:p>
        </p:txBody>
      </p:sp>
      <p:sp>
        <p:nvSpPr>
          <p:cNvPr id="10" name="Abgerundetes Rechteck 9"/>
          <p:cNvSpPr/>
          <p:nvPr/>
        </p:nvSpPr>
        <p:spPr>
          <a:xfrm>
            <a:off x="4358444" y="5121188"/>
            <a:ext cx="1224136" cy="252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Registry</a:t>
            </a:r>
            <a:endParaRPr lang="de-DE" sz="1400" b="1" dirty="0"/>
          </a:p>
        </p:txBody>
      </p:sp>
      <p:sp>
        <p:nvSpPr>
          <p:cNvPr id="11" name="Abgerundetes Rechteck 10"/>
          <p:cNvSpPr/>
          <p:nvPr/>
        </p:nvSpPr>
        <p:spPr>
          <a:xfrm>
            <a:off x="1478124" y="4293096"/>
            <a:ext cx="4248472" cy="43204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400" b="1" dirty="0" err="1" smtClean="0"/>
              <a:t>Evalaze</a:t>
            </a:r>
            <a:endParaRPr lang="de-DE" sz="1400" b="1" dirty="0"/>
          </a:p>
        </p:txBody>
      </p:sp>
      <p:sp>
        <p:nvSpPr>
          <p:cNvPr id="12" name="Abgerundetes Rechteck 11"/>
          <p:cNvSpPr/>
          <p:nvPr/>
        </p:nvSpPr>
        <p:spPr>
          <a:xfrm>
            <a:off x="2990292" y="4401108"/>
            <a:ext cx="1224136" cy="252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Dateisystem</a:t>
            </a:r>
            <a:endParaRPr lang="de-DE" sz="1400" b="1" dirty="0"/>
          </a:p>
        </p:txBody>
      </p:sp>
      <p:sp>
        <p:nvSpPr>
          <p:cNvPr id="13" name="Abgerundetes Rechteck 12"/>
          <p:cNvSpPr/>
          <p:nvPr/>
        </p:nvSpPr>
        <p:spPr>
          <a:xfrm>
            <a:off x="4358444" y="4401108"/>
            <a:ext cx="1224136" cy="252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/>
              <a:t>Registry</a:t>
            </a:r>
            <a:endParaRPr lang="de-DE" sz="1400" b="1" dirty="0"/>
          </a:p>
        </p:txBody>
      </p:sp>
      <p:sp>
        <p:nvSpPr>
          <p:cNvPr id="14" name="Pfeil nach oben und unten 13"/>
          <p:cNvSpPr/>
          <p:nvPr/>
        </p:nvSpPr>
        <p:spPr>
          <a:xfrm>
            <a:off x="4901648" y="4005064"/>
            <a:ext cx="137728" cy="360040"/>
          </a:xfrm>
          <a:prstGeom prst="upDownArrow">
            <a:avLst/>
          </a:prstGeom>
          <a:solidFill>
            <a:srgbClr val="C00000"/>
          </a:solidFill>
          <a:ln w="25400"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Pfeil nach oben und unten 14"/>
          <p:cNvSpPr/>
          <p:nvPr/>
        </p:nvSpPr>
        <p:spPr>
          <a:xfrm>
            <a:off x="4901648" y="4704370"/>
            <a:ext cx="137728" cy="360040"/>
          </a:xfrm>
          <a:prstGeom prst="upDownArrow">
            <a:avLst/>
          </a:prstGeom>
          <a:solidFill>
            <a:srgbClr val="C00000"/>
          </a:solidFill>
          <a:ln w="25400"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Pfeil nach oben und unten 15"/>
          <p:cNvSpPr/>
          <p:nvPr/>
        </p:nvSpPr>
        <p:spPr>
          <a:xfrm>
            <a:off x="3533496" y="3995539"/>
            <a:ext cx="137728" cy="360040"/>
          </a:xfrm>
          <a:prstGeom prst="upDownArrow">
            <a:avLst/>
          </a:prstGeom>
          <a:solidFill>
            <a:srgbClr val="C00000"/>
          </a:solidFill>
          <a:ln w="25400"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Pfeil nach oben und unten 16"/>
          <p:cNvSpPr/>
          <p:nvPr/>
        </p:nvSpPr>
        <p:spPr>
          <a:xfrm>
            <a:off x="3533496" y="4715619"/>
            <a:ext cx="137728" cy="360040"/>
          </a:xfrm>
          <a:prstGeom prst="upDownArrow">
            <a:avLst/>
          </a:prstGeom>
          <a:solidFill>
            <a:srgbClr val="C00000"/>
          </a:solidFill>
          <a:ln w="25400"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Würfel 17"/>
          <p:cNvSpPr/>
          <p:nvPr/>
        </p:nvSpPr>
        <p:spPr>
          <a:xfrm>
            <a:off x="6228184" y="4097846"/>
            <a:ext cx="1224136" cy="699306"/>
          </a:xfrm>
          <a:prstGeom prst="cube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Sandbox</a:t>
            </a:r>
            <a:endParaRPr lang="de-DE" dirty="0"/>
          </a:p>
        </p:txBody>
      </p:sp>
      <p:sp>
        <p:nvSpPr>
          <p:cNvPr id="19" name="Pfeil nach links und rechts 18"/>
          <p:cNvSpPr/>
          <p:nvPr/>
        </p:nvSpPr>
        <p:spPr>
          <a:xfrm>
            <a:off x="5580112" y="4437112"/>
            <a:ext cx="648072" cy="144016"/>
          </a:xfrm>
          <a:prstGeom prst="left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Multiplizieren 19"/>
          <p:cNvSpPr/>
          <p:nvPr/>
        </p:nvSpPr>
        <p:spPr>
          <a:xfrm>
            <a:off x="6012160" y="3789040"/>
            <a:ext cx="1516322" cy="1314146"/>
          </a:xfrm>
          <a:prstGeom prst="mathMultiply">
            <a:avLst>
              <a:gd name="adj1" fmla="val 5205"/>
            </a:avLst>
          </a:prstGeom>
          <a:gradFill>
            <a:gsLst>
              <a:gs pos="0">
                <a:schemeClr val="accent2">
                  <a:shade val="51000"/>
                  <a:satMod val="130000"/>
                  <a:alpha val="55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152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Agenda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smtClean="0"/>
              <a:t>Firmenvorstellung</a:t>
            </a:r>
          </a:p>
          <a:p>
            <a:r>
              <a:rPr lang="de-CH" dirty="0" err="1" smtClean="0"/>
              <a:t>Anwendungsvirtualisierung</a:t>
            </a:r>
            <a:endParaRPr lang="de-CH" dirty="0" smtClean="0"/>
          </a:p>
          <a:p>
            <a:r>
              <a:rPr lang="de-CH" dirty="0" smtClean="0"/>
              <a:t>Funktionsweise</a:t>
            </a:r>
            <a:endParaRPr lang="de-CH" dirty="0" smtClean="0"/>
          </a:p>
          <a:p>
            <a:r>
              <a:rPr lang="de-CH" dirty="0" smtClean="0"/>
              <a:t>Zukunftsaussichten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520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Zukunftsaussichten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Zukünftige Entwicklungsschritte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20</a:t>
            </a:fld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Zukünftige Entwicklung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2000" dirty="0" err="1" smtClean="0"/>
              <a:t>Evalaze</a:t>
            </a:r>
            <a:r>
              <a:rPr lang="de-DE" sz="2000" dirty="0" smtClean="0"/>
              <a:t>-Explorer – Bietet Einblick in die laufende </a:t>
            </a:r>
            <a:r>
              <a:rPr lang="de-DE" sz="2000" dirty="0" err="1" smtClean="0"/>
              <a:t>Virtualisierung</a:t>
            </a:r>
            <a:endParaRPr lang="de-DE" sz="2000" dirty="0" smtClean="0"/>
          </a:p>
          <a:p>
            <a:r>
              <a:rPr lang="de-DE" sz="2000" dirty="0" smtClean="0"/>
              <a:t>Verlinkung von virtuellen Anwendungen (Ermöglicht das Einspielen von </a:t>
            </a:r>
            <a:r>
              <a:rPr lang="de-DE" sz="2000" dirty="0" err="1" smtClean="0"/>
              <a:t>Patches</a:t>
            </a:r>
            <a:r>
              <a:rPr lang="de-DE" sz="2000" dirty="0" smtClean="0"/>
              <a:t>)</a:t>
            </a:r>
          </a:p>
          <a:p>
            <a:r>
              <a:rPr lang="de-DE" sz="2000" dirty="0" smtClean="0"/>
              <a:t>Schutzsystem um willkürliche Verbreitung von virtuellen Anwendungen zu erschweren</a:t>
            </a:r>
          </a:p>
          <a:p>
            <a:r>
              <a:rPr lang="de-DE" sz="2000" dirty="0" smtClean="0"/>
              <a:t>Erweiterung der Oberfläche (Verbesserung des </a:t>
            </a:r>
            <a:r>
              <a:rPr lang="de-DE" sz="2000" dirty="0" err="1" smtClean="0"/>
              <a:t>Splash</a:t>
            </a:r>
            <a:r>
              <a:rPr lang="de-DE" sz="2000" dirty="0" smtClean="0"/>
              <a:t>-Screens)</a:t>
            </a:r>
          </a:p>
          <a:p>
            <a:r>
              <a:rPr lang="de-DE" sz="2000" dirty="0" smtClean="0"/>
              <a:t>Bessere Unterstützung bei der Fehlersuche (</a:t>
            </a:r>
            <a:r>
              <a:rPr lang="de-DE" sz="2000" dirty="0" err="1" smtClean="0"/>
              <a:t>LogEvaluator</a:t>
            </a:r>
            <a:r>
              <a:rPr lang="de-DE" sz="2000" dirty="0" smtClean="0"/>
              <a:t>)</a:t>
            </a:r>
            <a:endParaRPr lang="de-DE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21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8574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22</a:t>
            </a:fld>
            <a:endParaRPr lang="de-CH" dirty="0"/>
          </a:p>
        </p:txBody>
      </p:sp>
      <p:pic>
        <p:nvPicPr>
          <p:cNvPr id="4" name="Grafik 3" descr="Logo.jpg"/>
          <p:cNvPicPr>
            <a:picLocks noChangeAspect="1"/>
          </p:cNvPicPr>
          <p:nvPr/>
        </p:nvPicPr>
        <p:blipFill>
          <a:blip r:embed="rId2" cstate="print">
            <a:lum contrast="18000"/>
          </a:blip>
          <a:stretch>
            <a:fillRect/>
          </a:stretch>
        </p:blipFill>
        <p:spPr>
          <a:xfrm>
            <a:off x="1187624" y="1484784"/>
            <a:ext cx="6444505" cy="127526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HeroicExtremeLeftFacing"/>
            <a:lightRig rig="threePt" dir="t"/>
          </a:scene3d>
        </p:spPr>
      </p:pic>
      <p:sp>
        <p:nvSpPr>
          <p:cNvPr id="5" name="Textfeld 4"/>
          <p:cNvSpPr txBox="1"/>
          <p:nvPr/>
        </p:nvSpPr>
        <p:spPr>
          <a:xfrm>
            <a:off x="745361" y="3394735"/>
            <a:ext cx="2890535" cy="2554545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rtlCol="0">
            <a:spAutoFit/>
            <a:scene3d>
              <a:camera prst="perspectiveHeroicExtremeRightFacing"/>
              <a:lightRig rig="threePt" dir="t"/>
            </a:scene3d>
          </a:bodyPr>
          <a:lstStyle/>
          <a:p>
            <a:r>
              <a:rPr lang="de-DE" sz="1600" b="1" dirty="0" smtClean="0">
                <a:solidFill>
                  <a:srgbClr val="6C7C84"/>
                </a:solidFill>
                <a:latin typeface="Century Gothic" pitchFamily="34" charset="0"/>
              </a:rPr>
              <a:t>Andreas Eckert</a:t>
            </a:r>
          </a:p>
          <a:p>
            <a:r>
              <a:rPr lang="de-DE" sz="1600" b="1" dirty="0" smtClean="0">
                <a:solidFill>
                  <a:srgbClr val="6C7C84"/>
                </a:solidFill>
                <a:latin typeface="Century Gothic" pitchFamily="34" charset="0"/>
              </a:rPr>
              <a:t>Senior Software Engineer</a:t>
            </a:r>
          </a:p>
          <a:p>
            <a:r>
              <a:rPr lang="de-DE" sz="1600" dirty="0" smtClean="0">
                <a:solidFill>
                  <a:srgbClr val="6C7C84"/>
                </a:solidFill>
                <a:latin typeface="Century Gothic" pitchFamily="34" charset="0"/>
              </a:rPr>
              <a:t> </a:t>
            </a:r>
          </a:p>
          <a:p>
            <a:r>
              <a:rPr lang="de-DE" sz="1600" dirty="0" smtClean="0">
                <a:solidFill>
                  <a:srgbClr val="6C7C84"/>
                </a:solidFill>
                <a:latin typeface="Century Gothic" pitchFamily="34" charset="0"/>
              </a:rPr>
              <a:t>Dögel GmbH</a:t>
            </a:r>
          </a:p>
          <a:p>
            <a:r>
              <a:rPr lang="de-DE" sz="1600" dirty="0" smtClean="0">
                <a:solidFill>
                  <a:srgbClr val="6C7C84"/>
                </a:solidFill>
                <a:latin typeface="Century Gothic" pitchFamily="34" charset="0"/>
              </a:rPr>
              <a:t>Platanenstraße 9</a:t>
            </a:r>
          </a:p>
          <a:p>
            <a:r>
              <a:rPr lang="de-DE" sz="1600" dirty="0" smtClean="0">
                <a:solidFill>
                  <a:srgbClr val="6C7C84"/>
                </a:solidFill>
                <a:latin typeface="Century Gothic" pitchFamily="34" charset="0"/>
              </a:rPr>
              <a:t>D-06114 Halle</a:t>
            </a:r>
            <a:br>
              <a:rPr lang="de-DE" sz="1600" dirty="0" smtClean="0">
                <a:solidFill>
                  <a:srgbClr val="6C7C84"/>
                </a:solidFill>
                <a:latin typeface="Century Gothic" pitchFamily="34" charset="0"/>
              </a:rPr>
            </a:br>
            <a:r>
              <a:rPr lang="de-DE" sz="1600" dirty="0" smtClean="0">
                <a:solidFill>
                  <a:srgbClr val="6C7C84"/>
                </a:solidFill>
                <a:latin typeface="Century Gothic" pitchFamily="34" charset="0"/>
              </a:rPr>
              <a:t>Telefon:  </a:t>
            </a:r>
            <a:r>
              <a:rPr lang="de-DE" sz="1600" dirty="0">
                <a:solidFill>
                  <a:srgbClr val="6C7C84"/>
                </a:solidFill>
                <a:latin typeface="Century Gothic" pitchFamily="34" charset="0"/>
              </a:rPr>
              <a:t>0345/239236-50</a:t>
            </a:r>
            <a:r>
              <a:rPr lang="de-DE" sz="1600" dirty="0" smtClean="0">
                <a:solidFill>
                  <a:srgbClr val="6C7C84"/>
                </a:solidFill>
                <a:latin typeface="Century Gothic" pitchFamily="34" charset="0"/>
              </a:rPr>
              <a:t/>
            </a:r>
            <a:br>
              <a:rPr lang="de-DE" sz="1600" dirty="0" smtClean="0">
                <a:solidFill>
                  <a:srgbClr val="6C7C84"/>
                </a:solidFill>
                <a:latin typeface="Century Gothic" pitchFamily="34" charset="0"/>
              </a:rPr>
            </a:br>
            <a:r>
              <a:rPr lang="de-DE" sz="1600" dirty="0" smtClean="0">
                <a:solidFill>
                  <a:srgbClr val="6C7C84"/>
                </a:solidFill>
                <a:latin typeface="Century Gothic" pitchFamily="34" charset="0"/>
              </a:rPr>
              <a:t>Fax:  </a:t>
            </a:r>
            <a:r>
              <a:rPr lang="de-DE" sz="1600" dirty="0">
                <a:solidFill>
                  <a:srgbClr val="6C7C84"/>
                </a:solidFill>
                <a:latin typeface="Century Gothic" pitchFamily="34" charset="0"/>
              </a:rPr>
              <a:t>0345/239236-99</a:t>
            </a:r>
            <a:r>
              <a:rPr lang="de-DE" sz="1600" dirty="0" smtClean="0">
                <a:solidFill>
                  <a:srgbClr val="6C7C84"/>
                </a:solidFill>
                <a:latin typeface="Century Gothic" pitchFamily="34" charset="0"/>
              </a:rPr>
              <a:t/>
            </a:r>
            <a:br>
              <a:rPr lang="de-DE" sz="1600" dirty="0" smtClean="0">
                <a:solidFill>
                  <a:srgbClr val="6C7C84"/>
                </a:solidFill>
                <a:latin typeface="Century Gothic" pitchFamily="34" charset="0"/>
              </a:rPr>
            </a:br>
            <a:r>
              <a:rPr lang="de-DE" sz="1600" dirty="0" smtClean="0">
                <a:solidFill>
                  <a:srgbClr val="6C7C84"/>
                </a:solidFill>
                <a:latin typeface="Century Gothic" pitchFamily="34" charset="0"/>
              </a:rPr>
              <a:t>Internet: </a:t>
            </a:r>
            <a:r>
              <a:rPr lang="de-DE" sz="1600" dirty="0" smtClean="0">
                <a:solidFill>
                  <a:srgbClr val="6C7C84"/>
                </a:solidFill>
                <a:latin typeface="Century Gothic" pitchFamily="34" charset="0"/>
                <a:hlinkClick r:id="rId3"/>
              </a:rPr>
              <a:t>www.evalaze.de</a:t>
            </a:r>
            <a:r>
              <a:rPr lang="de-DE" sz="1600" dirty="0" smtClean="0">
                <a:solidFill>
                  <a:srgbClr val="6C7C84"/>
                </a:solidFill>
                <a:latin typeface="Century Gothic" pitchFamily="34" charset="0"/>
              </a:rPr>
              <a:t/>
            </a:r>
            <a:br>
              <a:rPr lang="de-DE" sz="1600" dirty="0" smtClean="0">
                <a:solidFill>
                  <a:srgbClr val="6C7C84"/>
                </a:solidFill>
                <a:latin typeface="Century Gothic" pitchFamily="34" charset="0"/>
              </a:rPr>
            </a:br>
            <a:r>
              <a:rPr lang="de-DE" sz="1600" dirty="0" smtClean="0">
                <a:solidFill>
                  <a:srgbClr val="6C7C84"/>
                </a:solidFill>
                <a:latin typeface="Century Gothic" pitchFamily="34" charset="0"/>
              </a:rPr>
              <a:t>E-Mail: </a:t>
            </a:r>
            <a:r>
              <a:rPr lang="de-DE" sz="1600" dirty="0" smtClean="0">
                <a:solidFill>
                  <a:srgbClr val="6C7C84"/>
                </a:solidFill>
                <a:latin typeface="Century Gothic" pitchFamily="34" charset="0"/>
                <a:hlinkClick r:id="rId4"/>
              </a:rPr>
              <a:t>aeckert@doegel.de</a:t>
            </a:r>
            <a:endParaRPr lang="de-DE" sz="1600" dirty="0" smtClean="0">
              <a:solidFill>
                <a:srgbClr val="6C7C84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Dögel GmbH</a:t>
            </a:r>
            <a:endParaRPr lang="de-DE" dirty="0"/>
          </a:p>
        </p:txBody>
      </p:sp>
      <p:sp>
        <p:nvSpPr>
          <p:cNvPr id="23" name="Inhaltsplatzhalter 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de-DE" sz="2000" dirty="0" smtClean="0"/>
              <a:t>Gründung im Jahr 2005</a:t>
            </a:r>
          </a:p>
          <a:p>
            <a:pPr lvl="0">
              <a:lnSpc>
                <a:spcPct val="150000"/>
              </a:lnSpc>
            </a:pPr>
            <a:r>
              <a:rPr lang="de-DE" sz="2000" dirty="0" smtClean="0"/>
              <a:t>Experten der ersten Stunde im Bereich der </a:t>
            </a:r>
            <a:r>
              <a:rPr lang="de-DE" sz="2000" dirty="0" err="1" smtClean="0"/>
              <a:t>Softwarevirtualisierung</a:t>
            </a:r>
            <a:endParaRPr lang="de-DE" sz="2000" dirty="0" smtClean="0"/>
          </a:p>
          <a:p>
            <a:pPr lvl="0">
              <a:lnSpc>
                <a:spcPct val="150000"/>
              </a:lnSpc>
            </a:pPr>
            <a:r>
              <a:rPr lang="de-DE" sz="2000" dirty="0" smtClean="0"/>
              <a:t>ca. 50 Mitarbeiter</a:t>
            </a:r>
          </a:p>
          <a:p>
            <a:pPr lvl="0">
              <a:lnSpc>
                <a:spcPct val="150000"/>
              </a:lnSpc>
            </a:pPr>
            <a:r>
              <a:rPr lang="de-DE" sz="2000" dirty="0" smtClean="0"/>
              <a:t>stetig wachsendes Unternehmen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3</a:t>
            </a:fld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Schwerpunkte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4</a:t>
            </a:fld>
            <a:endParaRPr lang="de-CH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208" y="1998245"/>
            <a:ext cx="2427804" cy="270000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891" y="1988723"/>
            <a:ext cx="2427804" cy="270000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7" name="Text Box 29"/>
          <p:cNvSpPr txBox="1">
            <a:spLocks noChangeArrowheads="1"/>
          </p:cNvSpPr>
          <p:nvPr/>
        </p:nvSpPr>
        <p:spPr bwMode="gray">
          <a:xfrm>
            <a:off x="3363891" y="2154064"/>
            <a:ext cx="2505059" cy="20004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1600" b="1" dirty="0" smtClean="0">
                <a:solidFill>
                  <a:srgbClr val="1F497D"/>
                </a:solidFill>
                <a:latin typeface="Myriad Pro" pitchFamily="34" charset="0"/>
              </a:rPr>
              <a:t>Webentwicklung</a:t>
            </a:r>
          </a:p>
          <a:p>
            <a:pPr marL="265113" indent="-196850">
              <a:lnSpc>
                <a:spcPct val="150000"/>
              </a:lnSpc>
              <a:buFont typeface="Arial" pitchFamily="34" charset="0"/>
              <a:buChar char="•"/>
            </a:pPr>
            <a:r>
              <a:rPr lang="de-DE" sz="1400" dirty="0" smtClean="0">
                <a:solidFill>
                  <a:srgbClr val="1F497D"/>
                </a:solidFill>
                <a:latin typeface="Myriad Pro" pitchFamily="34" charset="0"/>
              </a:rPr>
              <a:t>Working-Dog</a:t>
            </a:r>
          </a:p>
          <a:p>
            <a:pPr marL="265113" indent="-196850">
              <a:lnSpc>
                <a:spcPct val="150000"/>
              </a:lnSpc>
              <a:buFont typeface="Arial" pitchFamily="34" charset="0"/>
              <a:buChar char="•"/>
            </a:pPr>
            <a:r>
              <a:rPr lang="de-DE" sz="1400" dirty="0" smtClean="0">
                <a:solidFill>
                  <a:srgbClr val="1F497D"/>
                </a:solidFill>
                <a:latin typeface="Myriad Pro" pitchFamily="34" charset="0"/>
              </a:rPr>
              <a:t>Universal-Dog</a:t>
            </a:r>
          </a:p>
          <a:p>
            <a:pPr marL="265113" indent="-196850">
              <a:lnSpc>
                <a:spcPct val="150000"/>
              </a:lnSpc>
              <a:buFont typeface="Arial" pitchFamily="34" charset="0"/>
              <a:buChar char="•"/>
            </a:pPr>
            <a:r>
              <a:rPr lang="de-DE" sz="1400" dirty="0" smtClean="0">
                <a:solidFill>
                  <a:srgbClr val="1F497D"/>
                </a:solidFill>
                <a:latin typeface="Myriad Pro" pitchFamily="34" charset="0"/>
              </a:rPr>
              <a:t>Rimondo.com</a:t>
            </a:r>
          </a:p>
          <a:p>
            <a:pPr marL="265113" indent="-196850">
              <a:lnSpc>
                <a:spcPct val="150000"/>
              </a:lnSpc>
              <a:buFont typeface="Arial" pitchFamily="34" charset="0"/>
              <a:buChar char="•"/>
            </a:pPr>
            <a:r>
              <a:rPr lang="de-DE" sz="1400" dirty="0" smtClean="0">
                <a:solidFill>
                  <a:srgbClr val="1F497D"/>
                </a:solidFill>
                <a:latin typeface="Myriad Pro" pitchFamily="34" charset="0"/>
              </a:rPr>
              <a:t>Thindownload.com</a:t>
            </a:r>
          </a:p>
          <a:p>
            <a:pPr>
              <a:lnSpc>
                <a:spcPct val="150000"/>
              </a:lnSpc>
            </a:pPr>
            <a:endParaRPr lang="de-DE" sz="1200" dirty="0">
              <a:latin typeface="Myriad Pro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808" y="1988723"/>
            <a:ext cx="2427804" cy="2700000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9" name="Text Box 29"/>
          <p:cNvSpPr txBox="1">
            <a:spLocks noChangeArrowheads="1"/>
          </p:cNvSpPr>
          <p:nvPr/>
        </p:nvSpPr>
        <p:spPr bwMode="gray">
          <a:xfrm>
            <a:off x="497623" y="2154064"/>
            <a:ext cx="2593094" cy="232364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1600" b="1" dirty="0" smtClean="0">
                <a:solidFill>
                  <a:srgbClr val="1F497D"/>
                </a:solidFill>
                <a:latin typeface="Myriad Pro" pitchFamily="34" charset="0"/>
              </a:rPr>
              <a:t>Fachhandel</a:t>
            </a:r>
            <a:endParaRPr lang="de-DE" sz="1200" b="1" dirty="0" smtClean="0">
              <a:solidFill>
                <a:srgbClr val="1F497D"/>
              </a:solidFill>
              <a:latin typeface="Myriad Pro" pitchFamily="34" charset="0"/>
            </a:endParaRPr>
          </a:p>
          <a:p>
            <a:pPr marL="266700" indent="-177800">
              <a:lnSpc>
                <a:spcPct val="150000"/>
              </a:lnSpc>
              <a:buFont typeface="Arial" pitchFamily="34" charset="0"/>
              <a:buChar char="•"/>
            </a:pPr>
            <a:r>
              <a:rPr lang="de-DE" sz="1400" dirty="0" smtClean="0">
                <a:solidFill>
                  <a:srgbClr val="1F497D"/>
                </a:solidFill>
                <a:latin typeface="Myriad Pro" pitchFamily="34" charset="0"/>
              </a:rPr>
              <a:t>Anwendungsvirtualisierung</a:t>
            </a:r>
          </a:p>
          <a:p>
            <a:pPr marL="266700" indent="-177800">
              <a:lnSpc>
                <a:spcPct val="150000"/>
              </a:lnSpc>
              <a:buFont typeface="Arial" pitchFamily="34" charset="0"/>
              <a:buChar char="•"/>
            </a:pPr>
            <a:r>
              <a:rPr lang="de-DE" sz="1400" dirty="0" smtClean="0">
                <a:solidFill>
                  <a:srgbClr val="1F497D"/>
                </a:solidFill>
                <a:latin typeface="Myriad Pro" pitchFamily="34" charset="0"/>
              </a:rPr>
              <a:t>AD-</a:t>
            </a:r>
            <a:r>
              <a:rPr lang="de-DE" sz="1400" dirty="0" err="1" smtClean="0">
                <a:solidFill>
                  <a:srgbClr val="1F497D"/>
                </a:solidFill>
                <a:latin typeface="Myriad Pro" pitchFamily="34" charset="0"/>
              </a:rPr>
              <a:t>Berechtigungsmgt</a:t>
            </a:r>
            <a:r>
              <a:rPr lang="de-DE" sz="1400" dirty="0" smtClean="0">
                <a:solidFill>
                  <a:srgbClr val="1F497D"/>
                </a:solidFill>
                <a:latin typeface="Myriad Pro" pitchFamily="34" charset="0"/>
              </a:rPr>
              <a:t>.</a:t>
            </a:r>
          </a:p>
          <a:p>
            <a:pPr marL="266700" indent="-177800">
              <a:lnSpc>
                <a:spcPct val="150000"/>
              </a:lnSpc>
              <a:buFont typeface="Arial" pitchFamily="34" charset="0"/>
              <a:buChar char="•"/>
            </a:pPr>
            <a:r>
              <a:rPr lang="de-DE" sz="1400" dirty="0" smtClean="0">
                <a:solidFill>
                  <a:srgbClr val="1F497D"/>
                </a:solidFill>
                <a:latin typeface="Myriad Pro" pitchFamily="34" charset="0"/>
              </a:rPr>
              <a:t>WAN Optimierung</a:t>
            </a:r>
          </a:p>
          <a:p>
            <a:pPr marL="266700" indent="-177800">
              <a:lnSpc>
                <a:spcPct val="150000"/>
              </a:lnSpc>
              <a:buFont typeface="Arial" pitchFamily="34" charset="0"/>
              <a:buChar char="•"/>
            </a:pPr>
            <a:r>
              <a:rPr lang="de-DE" sz="1400" dirty="0" smtClean="0">
                <a:solidFill>
                  <a:srgbClr val="1F497D"/>
                </a:solidFill>
                <a:latin typeface="Myriad Pro" pitchFamily="34" charset="0"/>
              </a:rPr>
              <a:t>Client Management</a:t>
            </a:r>
          </a:p>
          <a:p>
            <a:pPr marL="266700" indent="-177800">
              <a:lnSpc>
                <a:spcPct val="150000"/>
              </a:lnSpc>
              <a:buFont typeface="Arial" pitchFamily="34" charset="0"/>
              <a:buChar char="•"/>
            </a:pPr>
            <a:r>
              <a:rPr lang="de-DE" sz="1400" dirty="0" smtClean="0">
                <a:solidFill>
                  <a:srgbClr val="1F497D"/>
                </a:solidFill>
                <a:latin typeface="Myriad Pro" pitchFamily="34" charset="0"/>
              </a:rPr>
              <a:t>Serviceleistungen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de-DE" sz="1200" dirty="0">
              <a:latin typeface="Myriad Pro" pitchFamily="34" charset="0"/>
            </a:endParaRP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gray">
          <a:xfrm>
            <a:off x="6026500" y="2154064"/>
            <a:ext cx="2565220" cy="143116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1600" b="1" dirty="0" smtClean="0">
                <a:solidFill>
                  <a:srgbClr val="1F497D"/>
                </a:solidFill>
                <a:latin typeface="Myriad Pro" pitchFamily="34" charset="0"/>
              </a:rPr>
              <a:t>Anwendungsentwicklung</a:t>
            </a:r>
          </a:p>
          <a:p>
            <a:pPr marL="361950" indent="-184150">
              <a:lnSpc>
                <a:spcPct val="150000"/>
              </a:lnSpc>
              <a:buFont typeface="Arial" pitchFamily="34" charset="0"/>
              <a:buChar char="•"/>
            </a:pPr>
            <a:r>
              <a:rPr lang="de-DE" sz="1400" dirty="0" smtClean="0">
                <a:solidFill>
                  <a:srgbClr val="1F497D"/>
                </a:solidFill>
                <a:latin typeface="Myriad Pro" pitchFamily="34" charset="0"/>
              </a:rPr>
              <a:t>Evalaze</a:t>
            </a:r>
          </a:p>
          <a:p>
            <a:pPr marL="361950" indent="-184150">
              <a:lnSpc>
                <a:spcPct val="150000"/>
              </a:lnSpc>
              <a:buFont typeface="Arial" pitchFamily="34" charset="0"/>
              <a:buChar char="•"/>
            </a:pPr>
            <a:r>
              <a:rPr lang="de-DE" sz="1400" dirty="0" smtClean="0">
                <a:solidFill>
                  <a:srgbClr val="1F497D"/>
                </a:solidFill>
                <a:latin typeface="Myriad Pro" pitchFamily="34" charset="0"/>
              </a:rPr>
              <a:t>Konferenz- und </a:t>
            </a:r>
            <a:r>
              <a:rPr lang="de-DE" sz="1400" dirty="0" err="1" smtClean="0">
                <a:solidFill>
                  <a:srgbClr val="1F497D"/>
                </a:solidFill>
                <a:latin typeface="Myriad Pro" pitchFamily="34" charset="0"/>
              </a:rPr>
              <a:t>Webinarsystem</a:t>
            </a:r>
            <a:endParaRPr lang="de-DE" sz="1200" dirty="0">
              <a:latin typeface="Myriad Pro" pitchFamily="34" charset="0"/>
            </a:endParaRP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4884108"/>
            <a:ext cx="758714" cy="216856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869" y="5045696"/>
            <a:ext cx="1040482" cy="205894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95199"/>
            <a:ext cx="936104" cy="320673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852" y="5217466"/>
            <a:ext cx="668820" cy="176958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5161930"/>
            <a:ext cx="920776" cy="218914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795199"/>
            <a:ext cx="353444" cy="353444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647" y="5041332"/>
            <a:ext cx="608457" cy="404354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5110773"/>
            <a:ext cx="843829" cy="332258"/>
          </a:xfrm>
          <a:prstGeom prst="rect">
            <a:avLst/>
          </a:prstGeom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569" y="4856994"/>
            <a:ext cx="695037" cy="287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Ellipse 19"/>
          <p:cNvSpPr/>
          <p:nvPr/>
        </p:nvSpPr>
        <p:spPr>
          <a:xfrm>
            <a:off x="1408670" y="1782338"/>
            <a:ext cx="720080" cy="432048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8100000" scaled="1"/>
            <a:tileRect/>
          </a:gradFill>
          <a:ln w="9525"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de-DE" sz="24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Myriad Pro" pitchFamily="34" charset="0"/>
              </a:rPr>
              <a:t>1</a:t>
            </a:r>
            <a:endParaRPr lang="de-DE" sz="2400" b="1" i="1" dirty="0">
              <a:ln w="50800"/>
              <a:solidFill>
                <a:schemeClr val="bg1">
                  <a:shade val="50000"/>
                </a:schemeClr>
              </a:solidFill>
              <a:latin typeface="Myriad Pro" pitchFamily="34" charset="0"/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4256380" y="1782338"/>
            <a:ext cx="720080" cy="432048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8100000" scaled="1"/>
            <a:tileRect/>
          </a:gradFill>
          <a:ln w="9525"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de-DE" sz="24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Myriad Pro" pitchFamily="34" charset="0"/>
              </a:rPr>
              <a:t>2</a:t>
            </a:r>
            <a:endParaRPr lang="de-DE" sz="2400" b="1" i="1" dirty="0">
              <a:ln w="50800"/>
              <a:solidFill>
                <a:schemeClr val="bg1">
                  <a:shade val="50000"/>
                </a:schemeClr>
              </a:solidFill>
              <a:latin typeface="Myriad Pro" pitchFamily="34" charset="0"/>
            </a:endParaRPr>
          </a:p>
        </p:txBody>
      </p:sp>
      <p:sp>
        <p:nvSpPr>
          <p:cNvPr id="22" name="Ellipse 21"/>
          <p:cNvSpPr/>
          <p:nvPr/>
        </p:nvSpPr>
        <p:spPr>
          <a:xfrm>
            <a:off x="6979151" y="1772816"/>
            <a:ext cx="720080" cy="432048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8100000" scaled="1"/>
            <a:tileRect/>
          </a:gradFill>
          <a:ln w="9525">
            <a:solidFill>
              <a:schemeClr val="bg1">
                <a:lumMod val="85000"/>
              </a:schemeClr>
            </a:solidFill>
          </a:ln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de-DE" sz="2400" b="1" i="1" dirty="0" smtClean="0">
                <a:ln w="50800"/>
                <a:solidFill>
                  <a:schemeClr val="bg1">
                    <a:shade val="50000"/>
                  </a:schemeClr>
                </a:solidFill>
                <a:latin typeface="Myriad Pro" pitchFamily="34" charset="0"/>
              </a:rPr>
              <a:t>3</a:t>
            </a:r>
            <a:endParaRPr lang="de-DE" sz="2400" b="1" i="1" dirty="0">
              <a:ln w="50800"/>
              <a:solidFill>
                <a:schemeClr val="bg1">
                  <a:shade val="50000"/>
                </a:schemeClr>
              </a:solidFill>
              <a:latin typeface="Myriad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64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Evalaze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de-DE" sz="2000" dirty="0" smtClean="0"/>
              <a:t>Januar 2009	Beginn der Entwicklung</a:t>
            </a:r>
          </a:p>
          <a:p>
            <a:pPr lvl="0"/>
            <a:r>
              <a:rPr lang="en-US" sz="2000" dirty="0" smtClean="0"/>
              <a:t>24.11.2010 		Release der Tech-Preview Version 0.9</a:t>
            </a:r>
          </a:p>
          <a:p>
            <a:pPr lvl="0"/>
            <a:r>
              <a:rPr lang="en-US" sz="2000" dirty="0" smtClean="0"/>
              <a:t>18.03.2011		Release der Version 1.0</a:t>
            </a:r>
          </a:p>
          <a:p>
            <a:pPr lvl="0"/>
            <a:r>
              <a:rPr lang="en-US" sz="2000" dirty="0" smtClean="0"/>
              <a:t>19.03.2012		Release der 64Bit Tech-Preview 2.0</a:t>
            </a:r>
            <a:endParaRPr lang="de-DE" sz="2000" dirty="0" smtClean="0"/>
          </a:p>
          <a:p>
            <a:pPr lvl="0"/>
            <a:endParaRPr lang="de-DE" sz="2000" dirty="0" smtClean="0"/>
          </a:p>
          <a:p>
            <a:pPr lvl="0"/>
            <a:endParaRPr lang="de-DE" sz="2000" dirty="0"/>
          </a:p>
          <a:p>
            <a:pPr lvl="0"/>
            <a:r>
              <a:rPr lang="de-DE" sz="2000" dirty="0" smtClean="0"/>
              <a:t>Für Privatnutzer kostenfrei</a:t>
            </a:r>
          </a:p>
          <a:p>
            <a:pPr lvl="0"/>
            <a:r>
              <a:rPr lang="de-DE" sz="2000" dirty="0" smtClean="0"/>
              <a:t>Enge Zusammenarbeit mit den Kunden</a:t>
            </a:r>
          </a:p>
          <a:p>
            <a:pPr lvl="0"/>
            <a:r>
              <a:rPr lang="de-DE" sz="2000" dirty="0" smtClean="0"/>
              <a:t>Dienstleistungsgedanke im Vordergrund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5</a:t>
            </a:fld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722312" y="4406900"/>
            <a:ext cx="8026151" cy="1362075"/>
          </a:xfrm>
        </p:spPr>
        <p:txBody>
          <a:bodyPr/>
          <a:lstStyle/>
          <a:p>
            <a:r>
              <a:rPr lang="de-DE" dirty="0" err="1" smtClean="0"/>
              <a:t>Anwendungsvirtualisierung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Was ist </a:t>
            </a:r>
            <a:r>
              <a:rPr lang="de-DE" dirty="0" err="1" smtClean="0"/>
              <a:t>Anwendungsvirtualisierung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6</a:t>
            </a:fld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Was ist </a:t>
            </a:r>
            <a:r>
              <a:rPr lang="de-DE" dirty="0" err="1" smtClean="0"/>
              <a:t>Anwenungsvirtualisierung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de-DE" sz="2000" dirty="0" smtClean="0"/>
              <a:t>Ermöglicht die Verteilung von Software </a:t>
            </a:r>
            <a:r>
              <a:rPr lang="de-DE" sz="2000" b="1" dirty="0" smtClean="0"/>
              <a:t>ohne</a:t>
            </a:r>
            <a:r>
              <a:rPr lang="de-DE" sz="2000" dirty="0" smtClean="0"/>
              <a:t> Veränderungen am Betriebssystem oder am Datei-System durchführen zu müssen</a:t>
            </a:r>
            <a:r>
              <a:rPr lang="de-DE" sz="2000" u="sng" dirty="0" smtClean="0"/>
              <a:t> </a:t>
            </a:r>
            <a:endParaRPr lang="de-DE" sz="2000" dirty="0" smtClean="0"/>
          </a:p>
          <a:p>
            <a:pPr lvl="0">
              <a:lnSpc>
                <a:spcPct val="150000"/>
              </a:lnSpc>
            </a:pPr>
            <a:r>
              <a:rPr lang="de-DE" sz="2000" dirty="0" smtClean="0"/>
              <a:t>Ermöglicht es mehrere Versionen einer Anwendung </a:t>
            </a:r>
            <a:r>
              <a:rPr lang="de-DE" sz="2000" b="1" dirty="0" smtClean="0"/>
              <a:t>gleichzeitig</a:t>
            </a:r>
            <a:r>
              <a:rPr lang="de-DE" sz="2000" dirty="0" smtClean="0"/>
              <a:t> auf dem selben PC zu nutzen </a:t>
            </a:r>
          </a:p>
          <a:p>
            <a:pPr lvl="0">
              <a:lnSpc>
                <a:spcPct val="150000"/>
              </a:lnSpc>
            </a:pPr>
            <a:r>
              <a:rPr lang="de-DE" sz="2000" dirty="0" smtClean="0"/>
              <a:t>Verhindert DLL-Konflikte oder Dateisystem-Konflikte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7</a:t>
            </a:fld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mit Client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000" b="1" dirty="0" smtClean="0"/>
              <a:t>Vorteile: </a:t>
            </a:r>
          </a:p>
          <a:p>
            <a:pPr lvl="0"/>
            <a:r>
              <a:rPr lang="de-DE" sz="2000" dirty="0" smtClean="0"/>
              <a:t>Integriertes Management der Applikationen und Lizenzen</a:t>
            </a:r>
          </a:p>
          <a:p>
            <a:pPr lvl="0"/>
            <a:r>
              <a:rPr lang="de-DE" sz="2000" dirty="0" smtClean="0"/>
              <a:t>Abhängigkeiten während der Laufzeit aktivieren und </a:t>
            </a:r>
            <a:r>
              <a:rPr lang="de-DE" sz="2000" dirty="0" smtClean="0"/>
              <a:t>deaktivieren</a:t>
            </a:r>
          </a:p>
          <a:p>
            <a:pPr lvl="0"/>
            <a:r>
              <a:rPr lang="de-DE" sz="2000" dirty="0" smtClean="0"/>
              <a:t>Teilweise Kernelanwendungen </a:t>
            </a:r>
            <a:r>
              <a:rPr lang="de-DE" sz="2000" dirty="0" err="1" smtClean="0"/>
              <a:t>virtualisierbar</a:t>
            </a:r>
            <a:endParaRPr lang="de-DE" sz="2000" dirty="0" smtClean="0"/>
          </a:p>
          <a:p>
            <a:pPr>
              <a:buNone/>
            </a:pPr>
            <a:r>
              <a:rPr lang="de-DE" sz="2000" dirty="0" smtClean="0"/>
              <a:t> </a:t>
            </a:r>
          </a:p>
          <a:p>
            <a:pPr>
              <a:buNone/>
            </a:pPr>
            <a:r>
              <a:rPr lang="de-DE" sz="2000" b="1" dirty="0" smtClean="0"/>
              <a:t>Nachteile:</a:t>
            </a:r>
          </a:p>
          <a:p>
            <a:pPr lvl="0"/>
            <a:r>
              <a:rPr lang="de-DE" sz="2000" dirty="0" smtClean="0"/>
              <a:t>Flexibilität </a:t>
            </a:r>
            <a:r>
              <a:rPr lang="de-DE" sz="2000" dirty="0" smtClean="0"/>
              <a:t>eingeschränkt</a:t>
            </a:r>
          </a:p>
          <a:p>
            <a:pPr lvl="0"/>
            <a:r>
              <a:rPr lang="de-DE" sz="2000" dirty="0" smtClean="0"/>
              <a:t>Client notwendig</a:t>
            </a:r>
          </a:p>
          <a:p>
            <a:pPr lvl="0"/>
            <a:r>
              <a:rPr lang="de-DE" sz="2000" dirty="0" smtClean="0"/>
              <a:t>Admin-Rechte </a:t>
            </a:r>
            <a:r>
              <a:rPr lang="de-DE" sz="2000" dirty="0" smtClean="0"/>
              <a:t>für die Installation der Clients benötigt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8</a:t>
            </a:fld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Clientfreier Ansatz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sz="2000" b="1" dirty="0" smtClean="0"/>
              <a:t>Vorteile: </a:t>
            </a:r>
          </a:p>
          <a:p>
            <a:pPr lvl="0"/>
            <a:r>
              <a:rPr lang="de-DE" sz="2000" dirty="0" smtClean="0"/>
              <a:t>Keine Treiber oder Admin-Rechte </a:t>
            </a:r>
            <a:r>
              <a:rPr lang="de-DE" sz="2000" dirty="0" smtClean="0"/>
              <a:t>nötig</a:t>
            </a:r>
            <a:endParaRPr lang="de-DE" sz="2000" dirty="0" smtClean="0"/>
          </a:p>
          <a:p>
            <a:pPr lvl="0"/>
            <a:r>
              <a:rPr lang="de-DE" sz="2000" dirty="0" smtClean="0"/>
              <a:t>Streaming-Funktionalität ohne Server oder Client</a:t>
            </a:r>
          </a:p>
          <a:p>
            <a:pPr lvl="0"/>
            <a:r>
              <a:rPr lang="de-DE" sz="2000" dirty="0" smtClean="0"/>
              <a:t>Verwendung bestehender Desktop-Management-Tools </a:t>
            </a:r>
          </a:p>
          <a:p>
            <a:pPr>
              <a:buNone/>
            </a:pPr>
            <a:r>
              <a:rPr lang="de-DE" sz="2000" dirty="0" smtClean="0"/>
              <a:t> </a:t>
            </a:r>
          </a:p>
          <a:p>
            <a:pPr>
              <a:buNone/>
            </a:pPr>
            <a:r>
              <a:rPr lang="de-DE" sz="2000" b="1" dirty="0" smtClean="0"/>
              <a:t>Nachteile:</a:t>
            </a:r>
          </a:p>
          <a:p>
            <a:pPr lvl="0"/>
            <a:r>
              <a:rPr lang="de-DE" sz="2000" dirty="0" smtClean="0"/>
              <a:t>Kein zentraler Überblick über die Applikationen (Wer hat welche Version einer Applikation?)</a:t>
            </a:r>
          </a:p>
          <a:p>
            <a:pPr lvl="0"/>
            <a:r>
              <a:rPr lang="de-DE" sz="2000" dirty="0" smtClean="0"/>
              <a:t>Kompatibilität beschränkt</a:t>
            </a:r>
          </a:p>
          <a:p>
            <a:pPr lvl="0"/>
            <a:r>
              <a:rPr lang="de-DE" sz="2000" dirty="0" smtClean="0"/>
              <a:t>Integration in bestehende Desktop-Management-Tools notwendig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9CCE8-3CF2-477F-9D52-6DA5E647CA63}" type="slidenum">
              <a:rPr lang="de-CH" smtClean="0"/>
              <a:pPr/>
              <a:t>9</a:t>
            </a:fld>
            <a:endParaRPr lang="de-C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FF3F99AD152254A855E9E4D8B1E0E0B" ma:contentTypeVersion="0" ma:contentTypeDescription="Ein neues Dokument erstellen." ma:contentTypeScope="" ma:versionID="1c1b4694054b75d8faa9fe4f451d75b7">
  <xsd:schema xmlns:xsd="http://www.w3.org/2001/XMLSchema" xmlns:p="http://schemas.microsoft.com/office/2006/metadata/properties" targetNamespace="http://schemas.microsoft.com/office/2006/metadata/properties" ma:root="true" ma:fieldsID="bcb75eb00086b5cadb23acb91a3393b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 ma:readOnly="true"/>
        <xsd:element ref="dc:title" minOccurs="0" maxOccurs="1" ma:index="4" ma:displayName="Bezeichnung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E6ACBAE1-ED39-4E1B-BD27-312E4F11146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1A6F6F-1902-4F17-AE51-51BDB1D608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EDDAB5C-F2B0-4E5D-9D51-BA028DE7723E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571</Words>
  <Application>Microsoft Office PowerPoint</Application>
  <PresentationFormat>Bildschirmpräsentation (4:3)</PresentationFormat>
  <Paragraphs>193</Paragraphs>
  <Slides>22</Slides>
  <Notes>2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4" baseType="lpstr">
      <vt:lpstr>Larissa</vt:lpstr>
      <vt:lpstr>Microsoft Visio-Zeichnung</vt:lpstr>
      <vt:lpstr>EVALAZE</vt:lpstr>
      <vt:lpstr>Agenda</vt:lpstr>
      <vt:lpstr>Dögel GmbH</vt:lpstr>
      <vt:lpstr>Schwerpunkte</vt:lpstr>
      <vt:lpstr>Evalaze</vt:lpstr>
      <vt:lpstr>Anwendungsvirtualisierung</vt:lpstr>
      <vt:lpstr>Was ist Anwenungsvirtualisierung?</vt:lpstr>
      <vt:lpstr>Lösung mit Client</vt:lpstr>
      <vt:lpstr>Clientfreier Ansatz</vt:lpstr>
      <vt:lpstr>Was zeichnet Evalaze aus?</vt:lpstr>
      <vt:lpstr>Was zeichnet Evalaze aus?</vt:lpstr>
      <vt:lpstr>Warum nutzen Kunden Evalaze?</vt:lpstr>
      <vt:lpstr>Warum nutzen Kunden Evalaze?</vt:lpstr>
      <vt:lpstr>Funktionsweise</vt:lpstr>
      <vt:lpstr>Funktionsweise</vt:lpstr>
      <vt:lpstr>Funktionsweise</vt:lpstr>
      <vt:lpstr>Funktionsweise</vt:lpstr>
      <vt:lpstr>Sandbox</vt:lpstr>
      <vt:lpstr>Sandbox</vt:lpstr>
      <vt:lpstr>Zukunftsaussichten</vt:lpstr>
      <vt:lpstr>Zukünftige Entwicklung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 Virtualization</dc:title>
  <dc:creator>Oliver Roos</dc:creator>
  <cp:lastModifiedBy>Andreas Eckert</cp:lastModifiedBy>
  <cp:revision>118</cp:revision>
  <dcterms:created xsi:type="dcterms:W3CDTF">2011-03-01T13:51:40Z</dcterms:created>
  <dcterms:modified xsi:type="dcterms:W3CDTF">2012-03-20T21:39:58Z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0x010100EFF3F99AD152254A855E9E4D8B1E0E0B</vt:lpwstr>
  </property>
</Properties>
</file>